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59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60" r:id="rId21"/>
    <p:sldId id="358" r:id="rId22"/>
  </p:sldIdLst>
  <p:sldSz cx="9144000" cy="6858000" type="screen4x3"/>
  <p:notesSz cx="6858000" cy="9144000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05400"/>
    <a:srgbClr val="FF6801"/>
    <a:srgbClr val="A9AAE5"/>
    <a:srgbClr val="A2BEEC"/>
    <a:srgbClr val="B3B4E3"/>
    <a:srgbClr val="A6A7DE"/>
    <a:srgbClr val="B3A9DB"/>
    <a:srgbClr val="9C8FD1"/>
    <a:srgbClr val="959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50" autoAdjust="0"/>
  </p:normalViewPr>
  <p:slideViewPr>
    <p:cSldViewPr>
      <p:cViewPr varScale="1">
        <p:scale>
          <a:sx n="76" d="100"/>
          <a:sy n="76" d="100"/>
        </p:scale>
        <p:origin x="90" y="4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C8A541B-250A-496C-B153-52D329A6FDA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1861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igital_object_identifier" TargetMode="External"/><Relationship Id="rId7" Type="http://schemas.openxmlformats.org/officeDocument/2006/relationships/hyperlink" Target="http://www.adaptivepath.com/ideas/e00086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IBM" TargetMode="External"/><Relationship Id="rId5" Type="http://schemas.openxmlformats.org/officeDocument/2006/relationships/hyperlink" Target="http://www-01.ibm.com/software/ucd/designconcepts/whatisUXD.html" TargetMode="External"/><Relationship Id="rId4" Type="http://schemas.openxmlformats.org/officeDocument/2006/relationships/hyperlink" Target="http://dx.doi.org/10.1016/j.intcom.2011.06.005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91508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1167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0072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60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7777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2761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951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889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Times New Roman" pitchFamily="18" charset="0"/>
              </a:rPr>
              <a:t>Accessible, available, reliable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838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5920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029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764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2631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314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 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Kujala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, Sari;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Roto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Virpi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;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Väänänen-Vainio-Mattila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Kaisa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;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Karapanos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Evangelos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;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Sinneläa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Arto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 (2011). "UX Curve: A method for evaluating long-term user experience". </a:t>
            </a:r>
            <a:r>
              <a:rPr kumimoji="1" lang="en-US" altLang="ko-KR" sz="1200" b="0" i="1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Interacting With Computers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 </a:t>
            </a:r>
            <a:r>
              <a:rPr kumimoji="1" lang="en-US" altLang="ko-KR" sz="1200" b="1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23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 (5): 473–483.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  <a:hlinkClick r:id="rId3" tooltip="Digital object identifier"/>
              </a:rPr>
              <a:t>doi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: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  <a:hlinkClick r:id="rId4"/>
              </a:rPr>
              <a:t>10.1016/j.intcom.2011.06.005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  <a:hlinkClick r:id="rId5"/>
              </a:rPr>
              <a:t>"What is user experience design?"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. </a:t>
            </a:r>
            <a:r>
              <a:rPr kumimoji="1" lang="en-US" altLang="ko-KR" sz="1200" b="0" i="1" u="none" strike="noStrike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  <a:hlinkClick r:id="rId6" tooltip="IBM"/>
              </a:rPr>
              <a:t>IBM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Peter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Merholz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 (2007). 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  <a:hlinkClick r:id="rId7"/>
              </a:rPr>
              <a:t>"Peter in Conversation with Don Norman About UX &amp; Innovation"</a:t>
            </a:r>
            <a:endParaRPr kumimoji="1" lang="en-US" altLang="ko-KR" sz="1200" b="0" i="0" kern="1200" dirty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852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27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B52883-1021-495F-A3DC-8C34CC6F709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754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99391-2F99-4084-B3BD-E7194151649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915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0758F-7F8D-490A-9DD4-367D0D8BFCD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891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ECBEB-8EA8-4D09-9210-7ABB4B996FC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8611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052513"/>
            <a:ext cx="4038600" cy="24606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665538"/>
            <a:ext cx="4038600" cy="24606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C92944-2AD9-493F-BE7B-F3FE865A6C7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096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2000" indent="-252000">
              <a:buClr>
                <a:srgbClr val="FF0000"/>
              </a:buClr>
              <a:buFont typeface="Arial" panose="020B0604020202020204" pitchFamily="34" charset="0"/>
              <a:buChar char="♥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4000" indent="-252000">
              <a:buClr>
                <a:srgbClr val="FF33CC"/>
              </a:buClr>
              <a:buFont typeface="Arial" panose="020B0604020202020204" pitchFamily="34" charset="0"/>
              <a:buChar char="♦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56000" indent="-228600">
              <a:buClr>
                <a:srgbClr val="00B050"/>
              </a:buClr>
              <a:buFont typeface="Arial" panose="020B0604020202020204" pitchFamily="34" charset="0"/>
              <a:buChar char="♣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8000" indent="-228600">
              <a:buClrTx/>
              <a:buFont typeface="Arial" panose="020B0604020202020204" pitchFamily="34" charset="0"/>
              <a:buChar char="♠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60000" indent="-216000">
              <a:buFont typeface="Wingdings" panose="05000000000000000000" pitchFamily="2" charset="2"/>
              <a:buChar char="ü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A9B1C-8B88-4CD3-8393-6CC02DA78FA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133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7B0AC-A804-4CC3-AAB2-706EB0F9F9C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22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1D72D-208C-4A47-AC86-29328723064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51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8CAAC-B049-472D-A943-EE3E9785882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67970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03F0A3-71C0-438B-8B5F-C60FE7FCEA2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349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8D34C-E037-4553-B3DF-1B3F1FFB156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595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6F1EF-CEE2-4C20-B816-CFB56A4AD8F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23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39F437-8CB2-438E-A8EC-9E9CD65865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6617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01FD7F9-6E2C-46DF-9A2F-0E50CFD5061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rgbClr val="0000F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252000" indent="-252000" algn="l" rtl="0" eaLnBrk="0" fontAlgn="base" latinLnBrk="1" hangingPunct="0">
        <a:spcBef>
          <a:spcPct val="20000"/>
        </a:spcBef>
        <a:spcAft>
          <a:spcPct val="0"/>
        </a:spcAft>
        <a:buClr>
          <a:srgbClr val="FF0000"/>
        </a:buClr>
        <a:buFont typeface="Arial" panose="020B0604020202020204" pitchFamily="34" charset="0"/>
        <a:buChar char="♥"/>
        <a:defRPr kumimoji="1" sz="24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4000" indent="-252000" algn="l" rtl="0" eaLnBrk="0" fontAlgn="base" latinLnBrk="1" hangingPunct="0">
        <a:spcBef>
          <a:spcPct val="20000"/>
        </a:spcBef>
        <a:spcAft>
          <a:spcPct val="0"/>
        </a:spcAft>
        <a:buClr>
          <a:srgbClr val="FF33CC"/>
        </a:buClr>
        <a:buFont typeface="Arial" panose="020B0604020202020204" pitchFamily="34" charset="0"/>
        <a:buChar char="♦"/>
        <a:defRPr kumimoji="1" sz="20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56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B050"/>
        </a:buClr>
        <a:buFont typeface="Arial" panose="020B0604020202020204" pitchFamily="34" charset="0"/>
        <a:buChar char="♣"/>
        <a:defRPr kumimoji="1" sz="18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8000" indent="-228600" algn="l" rtl="0" eaLnBrk="0" fontAlgn="base" latinLnBrk="1" hangingPunct="0">
        <a:spcBef>
          <a:spcPct val="20000"/>
        </a:spcBef>
        <a:spcAft>
          <a:spcPct val="0"/>
        </a:spcAft>
        <a:buClrTx/>
        <a:buFont typeface="Arial" panose="020B0604020202020204" pitchFamily="34" charset="0"/>
        <a:buChar char="♠"/>
        <a:defRPr kumimoji="1" sz="16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60000" indent="-2160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ü"/>
        <a:defRPr kumimoji="1" sz="14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uman-computer_interac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Introduction</a:t>
            </a:r>
            <a:endParaRPr lang="ko-KR" altLang="en-US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Interface Design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Design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64704"/>
            <a:ext cx="8507288" cy="5904656"/>
          </a:xfrm>
        </p:spPr>
        <p:txBody>
          <a:bodyPr/>
          <a:lstStyle/>
          <a:p>
            <a:r>
              <a:rPr lang="en-US" altLang="ko-KR" dirty="0"/>
              <a:t>The creative process of specifying something new</a:t>
            </a:r>
          </a:p>
          <a:p>
            <a:r>
              <a:rPr lang="en-US" altLang="ko-KR" dirty="0"/>
              <a:t>The representations that are produced along the </a:t>
            </a:r>
            <a:r>
              <a:rPr lang="en-US" altLang="ko-KR" dirty="0" smtClean="0"/>
              <a:t>way</a:t>
            </a:r>
          </a:p>
          <a:p>
            <a:pPr lvl="1"/>
            <a:r>
              <a:rPr lang="en-US" altLang="ko-KR" dirty="0" err="1">
                <a:ea typeface="굴림" pitchFamily="50" charset="-127"/>
              </a:rPr>
              <a:t>e.g</a:t>
            </a:r>
            <a:r>
              <a:rPr lang="en-US" altLang="ko-KR" dirty="0">
                <a:ea typeface="굴림" pitchFamily="50" charset="-127"/>
              </a:rPr>
              <a:t> site map, blueprints, sketches, etc</a:t>
            </a:r>
            <a:r>
              <a:rPr lang="en-US" altLang="ko-KR" dirty="0" smtClean="0">
                <a:ea typeface="굴림" pitchFamily="50" charset="-127"/>
              </a:rPr>
              <a:t>.</a:t>
            </a:r>
          </a:p>
          <a:p>
            <a:r>
              <a:rPr lang="en-US" altLang="ko-KR" dirty="0" smtClean="0"/>
              <a:t>Typically </a:t>
            </a:r>
            <a:r>
              <a:rPr lang="en-US" altLang="ko-KR" dirty="0"/>
              <a:t>involves </a:t>
            </a:r>
            <a:r>
              <a:rPr lang="en-US" altLang="ko-KR" dirty="0" smtClean="0"/>
              <a:t>many iterations</a:t>
            </a:r>
          </a:p>
          <a:p>
            <a:pPr lvl="1"/>
            <a:r>
              <a:rPr lang="en-US" altLang="ko-KR" dirty="0"/>
              <a:t>both problem and solution evolve during design</a:t>
            </a:r>
          </a:p>
          <a:p>
            <a:r>
              <a:rPr lang="en-US" altLang="ko-KR" dirty="0"/>
              <a:t>A spectrum of activities</a:t>
            </a:r>
          </a:p>
          <a:p>
            <a:pPr lvl="1"/>
            <a:r>
              <a:rPr lang="en-US" altLang="ko-KR" dirty="0"/>
              <a:t>Engineering design - using scientific principles</a:t>
            </a:r>
          </a:p>
          <a:p>
            <a:pPr lvl="2"/>
            <a:r>
              <a:rPr lang="en-US" altLang="ko-KR" dirty="0"/>
              <a:t>Architect designs buildings, urban planner designs roads, etc.</a:t>
            </a:r>
          </a:p>
          <a:p>
            <a:pPr lvl="1"/>
            <a:r>
              <a:rPr lang="en-US" altLang="ko-KR" dirty="0"/>
              <a:t>Artistic - creative design where imagination is key</a:t>
            </a:r>
          </a:p>
          <a:p>
            <a:pPr lvl="2"/>
            <a:r>
              <a:rPr lang="en-US" altLang="ko-KR" dirty="0"/>
              <a:t>Design as craft… design is a ‘conversation with materials’</a:t>
            </a:r>
          </a:p>
          <a:p>
            <a:pPr lvl="2"/>
            <a:r>
              <a:rPr lang="en-US" altLang="ko-KR" dirty="0"/>
              <a:t>E.g. pottery designer works with clay, clothes designer works with fabrics, interior designer works with furniture, paints, lighting, etc.</a:t>
            </a:r>
          </a:p>
          <a:p>
            <a:r>
              <a:rPr lang="en-US" altLang="ko-KR" dirty="0"/>
              <a:t>Our materials are interactive systems…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we </a:t>
            </a:r>
            <a:r>
              <a:rPr lang="en-US" altLang="ko-KR" dirty="0"/>
              <a:t>work within and shape this medium</a:t>
            </a:r>
          </a:p>
          <a:p>
            <a:pPr lvl="1"/>
            <a:r>
              <a:rPr lang="en-US" altLang="ko-KR" dirty="0"/>
              <a:t>Such as </a:t>
            </a:r>
            <a:r>
              <a:rPr lang="en-US" altLang="ko-KR" dirty="0" smtClean="0"/>
              <a:t>phones</a:t>
            </a:r>
            <a:r>
              <a:rPr lang="en-US" altLang="ko-KR" dirty="0"/>
              <a:t>, web sites, </a:t>
            </a:r>
            <a:r>
              <a:rPr lang="en-US" altLang="ko-KR" dirty="0" smtClean="0"/>
              <a:t>computer applications, mobile apps…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any device or technical system that is </a:t>
            </a:r>
            <a:r>
              <a:rPr lang="en-US" altLang="ko-KR" dirty="0" smtClean="0"/>
              <a:t>interactive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3550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UX Design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513"/>
            <a:ext cx="8579296" cy="5073650"/>
          </a:xfrm>
        </p:spPr>
        <p:txBody>
          <a:bodyPr/>
          <a:lstStyle/>
          <a:p>
            <a:r>
              <a:rPr lang="en-US" altLang="ko-KR" dirty="0"/>
              <a:t>Definition </a:t>
            </a:r>
          </a:p>
          <a:p>
            <a:pPr lvl="1"/>
            <a:r>
              <a:rPr lang="en-US" altLang="ko-KR" dirty="0" smtClean="0"/>
              <a:t>CX</a:t>
            </a:r>
          </a:p>
          <a:p>
            <a:pPr lvl="2"/>
            <a:r>
              <a:rPr lang="en-US" altLang="ko-KR" dirty="0" smtClean="0"/>
              <a:t>the </a:t>
            </a:r>
            <a:r>
              <a:rPr lang="en-US" altLang="ko-KR" dirty="0"/>
              <a:t>process of enhancing customer satisfaction and loyalty by improving the usability, ease of use, and pleasure provided in the interaction between the customer and the product.</a:t>
            </a:r>
          </a:p>
          <a:p>
            <a:pPr lvl="1"/>
            <a:r>
              <a:rPr lang="en-US" altLang="ko-KR" dirty="0"/>
              <a:t>any aspect of a person's interaction with a given technical system, including the interface, graphics, industrial design, physical interaction, and the manual.</a:t>
            </a:r>
          </a:p>
          <a:p>
            <a:pPr lvl="1"/>
            <a:r>
              <a:rPr lang="en-US" altLang="ko-KR" dirty="0"/>
              <a:t>encompasses traditional </a:t>
            </a:r>
            <a:r>
              <a:rPr lang="en-US" altLang="ko-KR" dirty="0">
                <a:hlinkClick r:id="rId3" tooltip="Human-computer interaction"/>
              </a:rPr>
              <a:t>human-computer interaction</a:t>
            </a:r>
            <a:r>
              <a:rPr lang="en-US" altLang="ko-KR" dirty="0"/>
              <a:t> (HCI) design and extends it by addressing all aspects of a product or service as perceived by users.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The process of specifying all aspects of human interaction with a technical system for a high-quality user experience</a:t>
            </a:r>
            <a:r>
              <a:rPr lang="en-US" altLang="ko-KR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8698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>
                <a:ea typeface="굴림" pitchFamily="50" charset="-127"/>
              </a:rPr>
              <a:t>What is UX design about?</a:t>
            </a:r>
            <a:endParaRPr lang="en-US" altLang="ko-KR" sz="2900" dirty="0">
              <a:ea typeface="굴림" pitchFamily="50" charset="-127"/>
            </a:endParaRP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614363" y="1295400"/>
            <a:ext cx="7772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ko-KR" sz="3300" b="0">
              <a:solidFill>
                <a:srgbClr val="AE181D"/>
              </a:solidFill>
              <a:latin typeface="Arial" pitchFamily="34" charset="0"/>
              <a:ea typeface="굴림" pitchFamily="50" charset="-127"/>
            </a:endParaRPr>
          </a:p>
        </p:txBody>
      </p:sp>
      <p:grpSp>
        <p:nvGrpSpPr>
          <p:cNvPr id="22533" name="Group 5"/>
          <p:cNvGrpSpPr>
            <a:grpSpLocks/>
          </p:cNvGrpSpPr>
          <p:nvPr/>
        </p:nvGrpSpPr>
        <p:grpSpPr bwMode="auto">
          <a:xfrm>
            <a:off x="2079625" y="1082675"/>
            <a:ext cx="4833938" cy="2151063"/>
            <a:chOff x="807" y="2182"/>
            <a:chExt cx="3153" cy="1769"/>
          </a:xfrm>
        </p:grpSpPr>
        <p:sp>
          <p:nvSpPr>
            <p:cNvPr id="22535" name="Rectangle 6"/>
            <p:cNvSpPr>
              <a:spLocks noChangeArrowheads="1"/>
            </p:cNvSpPr>
            <p:nvPr/>
          </p:nvSpPr>
          <p:spPr bwMode="auto">
            <a:xfrm>
              <a:off x="807" y="2182"/>
              <a:ext cx="3153" cy="176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endParaRPr lang="en-US" altLang="ko-KR" b="0">
                <a:ea typeface="굴림" pitchFamily="50" charset="-127"/>
              </a:endParaRPr>
            </a:p>
          </p:txBody>
        </p:sp>
        <p:sp>
          <p:nvSpPr>
            <p:cNvPr id="22536" name="Oval 7"/>
            <p:cNvSpPr>
              <a:spLocks noChangeArrowheads="1"/>
            </p:cNvSpPr>
            <p:nvPr/>
          </p:nvSpPr>
          <p:spPr bwMode="auto">
            <a:xfrm>
              <a:off x="1837" y="2568"/>
              <a:ext cx="1088" cy="49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ko-KR" b="0">
                  <a:ea typeface="굴림" pitchFamily="50" charset="-127"/>
                </a:rPr>
                <a:t>People</a:t>
              </a:r>
            </a:p>
          </p:txBody>
        </p:sp>
        <p:sp>
          <p:nvSpPr>
            <p:cNvPr id="22537" name="Oval 8"/>
            <p:cNvSpPr>
              <a:spLocks noChangeArrowheads="1"/>
            </p:cNvSpPr>
            <p:nvPr/>
          </p:nvSpPr>
          <p:spPr bwMode="auto">
            <a:xfrm>
              <a:off x="930" y="3203"/>
              <a:ext cx="1101" cy="5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ko-KR" b="0">
                  <a:ea typeface="굴림" pitchFamily="50" charset="-127"/>
                </a:rPr>
                <a:t>Task</a:t>
              </a:r>
            </a:p>
          </p:txBody>
        </p:sp>
        <p:sp>
          <p:nvSpPr>
            <p:cNvPr id="22538" name="Oval 9"/>
            <p:cNvSpPr>
              <a:spLocks noChangeArrowheads="1"/>
            </p:cNvSpPr>
            <p:nvPr/>
          </p:nvSpPr>
          <p:spPr bwMode="auto">
            <a:xfrm>
              <a:off x="2835" y="3203"/>
              <a:ext cx="1044" cy="5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altLang="ko-KR" b="0">
                  <a:ea typeface="굴림" pitchFamily="50" charset="-127"/>
                </a:rPr>
                <a:t>Tool</a:t>
              </a:r>
            </a:p>
          </p:txBody>
        </p:sp>
        <p:sp>
          <p:nvSpPr>
            <p:cNvPr id="22539" name="Rectangle 10"/>
            <p:cNvSpPr>
              <a:spLocks noChangeArrowheads="1"/>
            </p:cNvSpPr>
            <p:nvPr/>
          </p:nvSpPr>
          <p:spPr bwMode="auto">
            <a:xfrm>
              <a:off x="874" y="2210"/>
              <a:ext cx="1157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ko-KR" b="0" dirty="0">
                  <a:ea typeface="굴림" pitchFamily="50" charset="-127"/>
                </a:rPr>
                <a:t>Environment</a:t>
              </a:r>
            </a:p>
          </p:txBody>
        </p:sp>
        <p:sp>
          <p:nvSpPr>
            <p:cNvPr id="22540" name="Line 11"/>
            <p:cNvSpPr>
              <a:spLocks noChangeShapeType="1"/>
            </p:cNvSpPr>
            <p:nvPr/>
          </p:nvSpPr>
          <p:spPr bwMode="auto">
            <a:xfrm flipH="1">
              <a:off x="1939" y="3067"/>
              <a:ext cx="34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2541" name="Line 12"/>
            <p:cNvSpPr>
              <a:spLocks noChangeShapeType="1"/>
            </p:cNvSpPr>
            <p:nvPr/>
          </p:nvSpPr>
          <p:spPr bwMode="auto">
            <a:xfrm>
              <a:off x="2031" y="3521"/>
              <a:ext cx="8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2542" name="Line 13"/>
            <p:cNvSpPr>
              <a:spLocks noChangeShapeType="1"/>
            </p:cNvSpPr>
            <p:nvPr/>
          </p:nvSpPr>
          <p:spPr bwMode="auto">
            <a:xfrm>
              <a:off x="2608" y="3049"/>
              <a:ext cx="317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268304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323850" y="3429000"/>
            <a:ext cx="8382000" cy="2709863"/>
          </a:xfrm>
          <a:noFill/>
        </p:spPr>
        <p:txBody>
          <a:bodyPr/>
          <a:lstStyle/>
          <a:p>
            <a:pPr marL="290513" indent="-290513" eaLnBrk="1" hangingPunct="1"/>
            <a:r>
              <a:rPr lang="en-US" altLang="ko-KR" dirty="0">
                <a:ea typeface="굴림" pitchFamily="50" charset="-127"/>
              </a:rPr>
              <a:t>Design - how to do </a:t>
            </a:r>
            <a:r>
              <a:rPr lang="en-US" altLang="ko-KR" dirty="0" smtClean="0">
                <a:ea typeface="굴림" pitchFamily="50" charset="-127"/>
              </a:rPr>
              <a:t>the task</a:t>
            </a:r>
            <a:endParaRPr lang="en-US" altLang="ko-KR" dirty="0">
              <a:ea typeface="굴림" pitchFamily="50" charset="-127"/>
            </a:endParaRPr>
          </a:p>
          <a:p>
            <a:pPr marL="290513" indent="-290513" eaLnBrk="1" hangingPunct="1"/>
            <a:r>
              <a:rPr lang="en-US" altLang="ko-KR" dirty="0">
                <a:ea typeface="굴림" pitchFamily="50" charset="-127"/>
              </a:rPr>
              <a:t>Technologies - what can technology do? </a:t>
            </a:r>
          </a:p>
          <a:p>
            <a:pPr marL="290513" indent="-290513" eaLnBrk="1" hangingPunct="1"/>
            <a:r>
              <a:rPr lang="en-US" altLang="ko-KR" dirty="0">
                <a:ea typeface="굴림" pitchFamily="50" charset="-127"/>
              </a:rPr>
              <a:t>People - who will use it, who will be affected by it?</a:t>
            </a:r>
          </a:p>
          <a:p>
            <a:pPr marL="290513" indent="-290513" eaLnBrk="1" hangingPunct="1"/>
            <a:r>
              <a:rPr lang="en-US" altLang="ko-KR" dirty="0">
                <a:ea typeface="굴림" pitchFamily="50" charset="-127"/>
              </a:rPr>
              <a:t>Activities and contexts - what will people have to do in what circumstances?</a:t>
            </a:r>
          </a:p>
        </p:txBody>
      </p:sp>
    </p:spTree>
    <p:extLst>
      <p:ext uri="{BB962C8B-B14F-4D97-AF65-F5344CB8AC3E}">
        <p14:creationId xmlns:p14="http://schemas.microsoft.com/office/powerpoint/2010/main" val="36664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68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68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68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68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04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UX Design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Interaction</a:t>
            </a:r>
          </a:p>
          <a:p>
            <a:pPr lvl="1"/>
            <a:r>
              <a:rPr lang="en-US" altLang="ko-KR" dirty="0">
                <a:latin typeface="Arial" charset="0"/>
                <a:cs typeface="Arial"/>
              </a:rPr>
              <a:t>mutual or reciprocal action, effect, or influence</a:t>
            </a:r>
          </a:p>
          <a:p>
            <a:pPr lvl="1"/>
            <a:r>
              <a:rPr lang="en-US" altLang="ko-KR" dirty="0">
                <a:latin typeface="Arial" charset="0"/>
              </a:rPr>
              <a:t>Interaction involves an exchange</a:t>
            </a:r>
          </a:p>
          <a:p>
            <a:pPr lvl="1"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Seeing, touching, and thinking about a technical system</a:t>
            </a:r>
          </a:p>
          <a:p>
            <a:pPr lvl="2"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Anticipation before any physical interaction</a:t>
            </a:r>
          </a:p>
          <a:p>
            <a:pPr lvl="2"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Entire experience during interaction </a:t>
            </a:r>
          </a:p>
          <a:p>
            <a:pPr lvl="2"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Savoring memory after interaction</a:t>
            </a:r>
          </a:p>
          <a:p>
            <a:r>
              <a:rPr lang="en-US" altLang="ko-KR" dirty="0"/>
              <a:t>Human</a:t>
            </a:r>
          </a:p>
          <a:p>
            <a:pPr lvl="1"/>
            <a:r>
              <a:rPr lang="en-US" altLang="ko-KR" dirty="0"/>
              <a:t>Very young to really old</a:t>
            </a:r>
          </a:p>
          <a:p>
            <a:pPr lvl="1"/>
            <a:r>
              <a:rPr lang="en-US" altLang="ko-KR" dirty="0"/>
              <a:t>Novices to experts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576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Benefits of making UX better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Gaining a competitive edge</a:t>
            </a:r>
          </a:p>
          <a:p>
            <a:pPr lvl="1"/>
            <a:r>
              <a:rPr lang="en-US" altLang="ko-KR" i="1" dirty="0">
                <a:ea typeface="굴림" pitchFamily="50" charset="-127"/>
              </a:rPr>
              <a:t>Conversion rate</a:t>
            </a:r>
            <a:r>
              <a:rPr lang="en-US" altLang="ko-KR" dirty="0">
                <a:ea typeface="굴림" pitchFamily="50" charset="-127"/>
              </a:rPr>
              <a:t>: visit to purchase</a:t>
            </a:r>
          </a:p>
          <a:p>
            <a:r>
              <a:rPr lang="en-US" altLang="ko-KR" dirty="0">
                <a:ea typeface="굴림" pitchFamily="50" charset="-127"/>
              </a:rPr>
              <a:t>Improving productivity</a:t>
            </a:r>
          </a:p>
          <a:p>
            <a:r>
              <a:rPr lang="en-US" altLang="ko-KR" dirty="0">
                <a:ea typeface="굴림" pitchFamily="50" charset="-127"/>
              </a:rPr>
              <a:t>Reducing development and maintenance costs</a:t>
            </a:r>
          </a:p>
          <a:p>
            <a:r>
              <a:rPr lang="en-US" altLang="ko-KR" dirty="0">
                <a:ea typeface="굴림" pitchFamily="50" charset="-127"/>
              </a:rPr>
              <a:t>Lowering support costs</a:t>
            </a:r>
          </a:p>
          <a:p>
            <a:pPr lvl="1"/>
            <a:r>
              <a:rPr lang="en-US" altLang="ko-KR" dirty="0">
                <a:ea typeface="굴림" pitchFamily="50" charset="-127"/>
              </a:rPr>
              <a:t>Call center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23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UX Design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073650"/>
          </a:xfrm>
        </p:spPr>
        <p:txBody>
          <a:bodyPr/>
          <a:lstStyle/>
          <a:p>
            <a:r>
              <a:rPr lang="en-US" altLang="ko-KR" dirty="0"/>
              <a:t>Example -</a:t>
            </a:r>
            <a:r>
              <a:rPr lang="en-US" altLang="ko-KR" dirty="0">
                <a:cs typeface="Arial"/>
              </a:rPr>
              <a:t> Larger map image</a:t>
            </a:r>
          </a:p>
          <a:p>
            <a:pPr lvl="1"/>
            <a:r>
              <a:rPr lang="en-US" altLang="ko-KR" dirty="0">
                <a:cs typeface="Arial"/>
              </a:rPr>
              <a:t>Before IT</a:t>
            </a:r>
          </a:p>
          <a:p>
            <a:r>
              <a:rPr lang="en-US" altLang="ko-KR" dirty="0">
                <a:cs typeface="Arial"/>
              </a:rPr>
              <a:t>With IT</a:t>
            </a:r>
          </a:p>
          <a:p>
            <a:endParaRPr lang="ko-KR" altLang="en-US" dirty="0"/>
          </a:p>
        </p:txBody>
      </p:sp>
      <p:pic>
        <p:nvPicPr>
          <p:cNvPr id="4" name="Picture 9" descr="cmd lang zo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16" y="2060848"/>
            <a:ext cx="8820472" cy="1753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pull-down zoo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16" y="3140968"/>
            <a:ext cx="8820472" cy="364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1294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UX Design</a:t>
            </a:r>
            <a:endParaRPr lang="ko-KR" altLang="en-US" dirty="0"/>
          </a:p>
        </p:txBody>
      </p:sp>
      <p:pic>
        <p:nvPicPr>
          <p:cNvPr id="5" name="Picture 4" descr="click on icon zoom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24744"/>
            <a:ext cx="756084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map on iPo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3284984"/>
            <a:ext cx="3536776" cy="311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661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Future??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073650"/>
          </a:xfrm>
        </p:spPr>
        <p:txBody>
          <a:bodyPr/>
          <a:lstStyle/>
          <a:p>
            <a:r>
              <a:rPr lang="en-US" altLang="ko-KR" dirty="0"/>
              <a:t>Sixth Sense??</a:t>
            </a:r>
          </a:p>
          <a:p>
            <a:endParaRPr lang="ko-KR" altLang="en-US" dirty="0"/>
          </a:p>
        </p:txBody>
      </p:sp>
      <p:pic>
        <p:nvPicPr>
          <p:cNvPr id="5" name="PranavMistry_2009I-480p-ko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1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60" y="1484784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Airline reservation-INTERPARK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568952" cy="5769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11994"/>
            <a:ext cx="8568952" cy="57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2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633412"/>
          </a:xfrm>
        </p:spPr>
        <p:txBody>
          <a:bodyPr/>
          <a:lstStyle/>
          <a:p>
            <a:r>
              <a:rPr lang="en-US" altLang="ko-KR" dirty="0"/>
              <a:t>Airline </a:t>
            </a:r>
            <a:r>
              <a:rPr lang="en-US" altLang="ko-KR" dirty="0" smtClean="0"/>
              <a:t>reservation-Flight Penguin 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380" y="790994"/>
            <a:ext cx="8423100" cy="566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1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Human performance model</a:t>
            </a:r>
          </a:p>
          <a:p>
            <a:r>
              <a:rPr lang="en-US" altLang="ko-KR" dirty="0"/>
              <a:t>UX vs UI</a:t>
            </a:r>
          </a:p>
          <a:p>
            <a:r>
              <a:rPr lang="en-US" altLang="ko-KR" dirty="0"/>
              <a:t>Benefits of making UX better</a:t>
            </a:r>
          </a:p>
          <a:p>
            <a:r>
              <a:rPr lang="en-US" altLang="ko-KR" dirty="0"/>
              <a:t>The history and goals of UX Design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375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633412"/>
          </a:xfrm>
        </p:spPr>
        <p:txBody>
          <a:bodyPr/>
          <a:lstStyle/>
          <a:p>
            <a:r>
              <a:rPr lang="en-US" altLang="ko-KR" dirty="0"/>
              <a:t>Airline </a:t>
            </a:r>
            <a:r>
              <a:rPr lang="en-US" altLang="ko-KR" dirty="0" smtClean="0"/>
              <a:t>reservation-Flight Penguin 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380" y="790994"/>
            <a:ext cx="8423100" cy="56623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8" y="812005"/>
            <a:ext cx="8413052" cy="56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4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UX Design Goals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0545"/>
            <a:ext cx="3682752" cy="3312591"/>
          </a:xfrm>
        </p:spPr>
        <p:txBody>
          <a:bodyPr/>
          <a:lstStyle/>
          <a:p>
            <a:r>
              <a:rPr lang="en-US" altLang="ko-KR" sz="2400" dirty="0">
                <a:ea typeface="굴림" pitchFamily="50" charset="-127"/>
              </a:rPr>
              <a:t>Usability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Easy to learn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Easy to use</a:t>
            </a:r>
          </a:p>
          <a:p>
            <a:pPr lvl="2"/>
            <a:r>
              <a:rPr lang="en-US" altLang="ko-KR" sz="1800" dirty="0">
                <a:ea typeface="굴림" pitchFamily="50" charset="-127"/>
              </a:rPr>
              <a:t>Idiot proof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Enjoyable to use</a:t>
            </a:r>
          </a:p>
          <a:p>
            <a:r>
              <a:rPr lang="en-US" altLang="ko-KR" sz="2400" dirty="0">
                <a:ea typeface="굴림" pitchFamily="50" charset="-127"/>
              </a:rPr>
              <a:t>Esthetics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appealing</a:t>
            </a:r>
            <a:endParaRPr lang="ko-KR" altLang="en-US" sz="20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0288" y="1340545"/>
            <a:ext cx="3092152" cy="3312591"/>
          </a:xfrm>
        </p:spPr>
        <p:txBody>
          <a:bodyPr/>
          <a:lstStyle/>
          <a:p>
            <a:r>
              <a:rPr lang="en-US" altLang="ko-KR" sz="2400" dirty="0">
                <a:ea typeface="굴림" pitchFamily="50" charset="-127"/>
              </a:rPr>
              <a:t>Usefulness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Efficiency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Effectiveness</a:t>
            </a:r>
          </a:p>
          <a:p>
            <a:r>
              <a:rPr lang="en-US" altLang="ko-KR" sz="2400" dirty="0">
                <a:ea typeface="굴림" pitchFamily="50" charset="-127"/>
              </a:rPr>
              <a:t>Quality of life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Safety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Satisfaction</a:t>
            </a:r>
          </a:p>
          <a:p>
            <a:pPr lvl="1"/>
            <a:r>
              <a:rPr lang="en-US" altLang="ko-KR" sz="2000" dirty="0">
                <a:ea typeface="굴림" pitchFamily="50" charset="-127"/>
              </a:rPr>
              <a:t>Comfort</a:t>
            </a:r>
            <a:endParaRPr lang="ko-KR" altLang="en-US" sz="2000" dirty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4140448" y="2779713"/>
            <a:ext cx="863600" cy="433387"/>
          </a:xfrm>
          <a:prstGeom prst="rightArrow">
            <a:avLst>
              <a:gd name="adj1" fmla="val 50000"/>
              <a:gd name="adj2" fmla="val 498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763434" y="4725144"/>
            <a:ext cx="30588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ko-KR" b="0" dirty="0">
                <a:latin typeface="Arial" panose="020B0604020202020204" pitchFamily="34" charset="0"/>
                <a:cs typeface="Arial" panose="020B0604020202020204" pitchFamily="34" charset="0"/>
              </a:rPr>
              <a:t>of a technical system</a:t>
            </a:r>
            <a:endParaRPr lang="ko-KR" alt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331640" y="5733256"/>
            <a:ext cx="331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ko-KR" b="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Human-centred design</a:t>
            </a:r>
            <a:endParaRPr lang="en-GB" altLang="ko-KR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1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Human Performance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46831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12486" y="2219325"/>
            <a:ext cx="3851275" cy="2808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ko-KR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1470594" y="2832100"/>
            <a:ext cx="1328952" cy="792163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ko-KR" b="0"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362726" y="3840163"/>
            <a:ext cx="1344832" cy="863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ko-KR" b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2689614" y="3840163"/>
            <a:ext cx="1275208" cy="863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ko-KR" b="0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350228" y="2343944"/>
            <a:ext cx="1914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ko-KR" b="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 flipH="1">
            <a:off x="1595183" y="3624263"/>
            <a:ext cx="415298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1707558" y="4344988"/>
            <a:ext cx="98205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2412342" y="3595688"/>
            <a:ext cx="387204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>
            <a:off x="6441836" y="3595688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6981586" y="3149600"/>
            <a:ext cx="1910894" cy="906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ko-KR" b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8" name="Oval 19"/>
          <p:cNvSpPr>
            <a:spLocks noChangeArrowheads="1"/>
          </p:cNvSpPr>
          <p:nvPr/>
        </p:nvSpPr>
        <p:spPr bwMode="auto">
          <a:xfrm>
            <a:off x="4703524" y="3133725"/>
            <a:ext cx="1738312" cy="8937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lIns="36000" tIns="36000" rIns="36000" bIns="36000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ctr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ko-KR" b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4063761" y="3538538"/>
            <a:ext cx="639763" cy="85725"/>
            <a:chOff x="2508" y="2467"/>
            <a:chExt cx="618" cy="66"/>
          </a:xfrm>
        </p:grpSpPr>
        <p:sp>
          <p:nvSpPr>
            <p:cNvPr id="10" name="Line 21"/>
            <p:cNvSpPr>
              <a:spLocks noChangeShapeType="1"/>
            </p:cNvSpPr>
            <p:nvPr/>
          </p:nvSpPr>
          <p:spPr bwMode="auto">
            <a:xfrm>
              <a:off x="2508" y="2491"/>
              <a:ext cx="570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066" y="2467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30 h 66"/>
                <a:gd name="T4" fmla="*/ 0 w 60"/>
                <a:gd name="T5" fmla="*/ 0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66"/>
                <a:gd name="T14" fmla="*/ 60 w 60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66">
                  <a:moveTo>
                    <a:pt x="0" y="66"/>
                  </a:moveTo>
                  <a:lnTo>
                    <a:pt x="60" y="30"/>
                  </a:lnTo>
                  <a:lnTo>
                    <a:pt x="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27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UX vs UI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 Views</a:t>
            </a:r>
          </a:p>
          <a:p>
            <a:pPr lvl="1"/>
            <a:r>
              <a:rPr lang="en-US" altLang="ko-KR" dirty="0"/>
              <a:t>UX = UI</a:t>
            </a:r>
          </a:p>
          <a:p>
            <a:pPr lvl="1"/>
            <a:r>
              <a:rPr lang="en-US" altLang="ko-KR" dirty="0"/>
              <a:t>UX &gt; UI</a:t>
            </a:r>
          </a:p>
          <a:p>
            <a:pPr lvl="1"/>
            <a:r>
              <a:rPr lang="en-US" altLang="ko-KR" dirty="0"/>
              <a:t>UX ≠ UI</a:t>
            </a:r>
          </a:p>
          <a:p>
            <a:pPr lvl="2"/>
            <a:r>
              <a:rPr lang="en-US" altLang="ko-KR" dirty="0"/>
              <a:t>UI focuses on phenomena during usage</a:t>
            </a:r>
          </a:p>
          <a:p>
            <a:pPr lvl="2"/>
            <a:r>
              <a:rPr lang="en-US" altLang="ko-KR" dirty="0"/>
              <a:t>UX focuses on phenomena after usage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94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Definition</a:t>
            </a:r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overall experience, in general or specifics, a user, customer, or audience member has with a product, service, or event.</a:t>
            </a:r>
            <a:endParaRPr lang="ko-KR" altLang="en-US" dirty="0"/>
          </a:p>
          <a:p>
            <a:pPr lvl="1"/>
            <a:r>
              <a:rPr lang="en-US" altLang="ko-KR" dirty="0"/>
              <a:t>About how a person feels about using a technical system.</a:t>
            </a:r>
          </a:p>
          <a:p>
            <a:pPr lvl="1"/>
            <a:r>
              <a:rPr lang="en-US" altLang="ko-KR" dirty="0"/>
              <a:t>A person’s perceptions and responses that result from the direct or indirect (anticipated) use of a product, system or service </a:t>
            </a:r>
            <a:br>
              <a:rPr lang="en-US" altLang="ko-KR" dirty="0"/>
            </a:br>
            <a:r>
              <a:rPr lang="en-US" altLang="ko-KR" dirty="0"/>
              <a:t>- by ISO</a:t>
            </a:r>
          </a:p>
          <a:p>
            <a:pPr lvl="1"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Totality of effects felt by user as result of interaction with  </a:t>
            </a:r>
          </a:p>
          <a:p>
            <a:pPr lvl="2"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A (technical) system, device, or product</a:t>
            </a:r>
          </a:p>
          <a:p>
            <a:pPr lvl="2"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Within usage context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The overall experience a person has with a technical system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6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ko-KR" dirty="0"/>
              <a:t>UX &gt; UI 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Arial" charset="0"/>
              <a:cs typeface="Arial" charset="0"/>
            </a:endParaRPr>
          </a:p>
          <a:p>
            <a:r>
              <a:rPr lang="en-US" altLang="ko-KR" dirty="0">
                <a:latin typeface="Arial" charset="0"/>
                <a:cs typeface="Arial" charset="0"/>
              </a:rPr>
              <a:t>From narrow focus on task performance to overarching characteristics of entire user experience</a:t>
            </a:r>
          </a:p>
          <a:p>
            <a:pPr lvl="1"/>
            <a:r>
              <a:rPr lang="en-US" altLang="ko-KR" dirty="0">
                <a:latin typeface="Arial" charset="0"/>
                <a:cs typeface="Arial" charset="0"/>
              </a:rPr>
              <a:t>Emotion, social and cultural implications </a:t>
            </a:r>
          </a:p>
          <a:p>
            <a:pPr lvl="1"/>
            <a:r>
              <a:rPr lang="en-US" altLang="ko-KR" dirty="0">
                <a:latin typeface="Arial" charset="0"/>
                <a:cs typeface="Arial" charset="0"/>
              </a:rPr>
              <a:t>Fun, style, art</a:t>
            </a:r>
          </a:p>
          <a:p>
            <a:pPr lvl="1"/>
            <a:r>
              <a:rPr lang="en-US" altLang="ko-KR" dirty="0">
                <a:latin typeface="Arial" charset="0"/>
                <a:cs typeface="Arial" charset="0"/>
              </a:rPr>
              <a:t>Branding, reputation</a:t>
            </a:r>
          </a:p>
          <a:p>
            <a:pPr lvl="1"/>
            <a:r>
              <a:rPr lang="en-US" altLang="ko-KR" dirty="0">
                <a:latin typeface="Arial" charset="0"/>
                <a:cs typeface="Arial" charset="0"/>
              </a:rPr>
              <a:t>Political, social, personal connection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21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517632" cy="633412"/>
          </a:xfrm>
        </p:spPr>
        <p:txBody>
          <a:bodyPr/>
          <a:lstStyle/>
          <a:p>
            <a:r>
              <a:rPr lang="en-US" altLang="ko-KR" dirty="0"/>
              <a:t>UX over time with periods of use and non-use 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6712"/>
            <a:ext cx="4168781" cy="5899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02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spans of user experience 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4824"/>
            <a:ext cx="8229600" cy="273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50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ko-KR">
                <a:ea typeface="굴림" pitchFamily="50" charset="-127"/>
              </a:rPr>
              <a:t>Design</a:t>
            </a:r>
            <a:endParaRPr lang="ko-KR" altLang="en-US">
              <a:ea typeface="굴림" pitchFamily="50" charset="-127"/>
            </a:endParaRPr>
          </a:p>
        </p:txBody>
      </p:sp>
      <p:sp>
        <p:nvSpPr>
          <p:cNvPr id="28676" name="Text Box 4"/>
          <p:cNvSpPr>
            <a:spLocks noGrp="1" noChangeArrowheads="1"/>
          </p:cNvSpPr>
          <p:nvPr>
            <p:ph type="body" idx="1"/>
          </p:nvPr>
        </p:nvSpPr>
        <p:spPr>
          <a:xfrm>
            <a:off x="685800" y="1341438"/>
            <a:ext cx="7990656" cy="4906962"/>
          </a:xfrm>
          <a:noFill/>
        </p:spPr>
        <p:txBody>
          <a:bodyPr/>
          <a:lstStyle/>
          <a:p>
            <a:pPr eaLnBrk="1" hangingPunct="1"/>
            <a:r>
              <a:rPr lang="en-GB" altLang="ko-KR" i="1" dirty="0">
                <a:ea typeface="굴림" pitchFamily="50" charset="-127"/>
              </a:rPr>
              <a:t>‘What is design?…It’s where you stand with a foot in two worlds — the world of </a:t>
            </a:r>
            <a:r>
              <a:rPr lang="en-GB" altLang="ko-KR" i="1" dirty="0">
                <a:solidFill>
                  <a:srgbClr val="0066FF"/>
                </a:solidFill>
                <a:ea typeface="굴림" pitchFamily="50" charset="-127"/>
              </a:rPr>
              <a:t>technology</a:t>
            </a:r>
            <a:r>
              <a:rPr lang="en-GB" altLang="ko-KR" i="1" dirty="0">
                <a:ea typeface="굴림" pitchFamily="50" charset="-127"/>
              </a:rPr>
              <a:t> and the world of </a:t>
            </a:r>
            <a:r>
              <a:rPr lang="en-GB" altLang="ko-KR" i="1" dirty="0">
                <a:solidFill>
                  <a:srgbClr val="0066FF"/>
                </a:solidFill>
                <a:ea typeface="굴림" pitchFamily="50" charset="-127"/>
              </a:rPr>
              <a:t>people</a:t>
            </a:r>
            <a:r>
              <a:rPr lang="en-GB" altLang="ko-KR" i="1" dirty="0">
                <a:ea typeface="굴림" pitchFamily="50" charset="-127"/>
              </a:rPr>
              <a:t> and human purposes—and you try to bring the two together’ </a:t>
            </a:r>
          </a:p>
          <a:p>
            <a:pPr eaLnBrk="1" hangingPunct="1"/>
            <a:endParaRPr lang="en-GB" altLang="ko-KR" i="1" dirty="0">
              <a:ea typeface="굴림" pitchFamily="50" charset="-127"/>
            </a:endParaRPr>
          </a:p>
          <a:p>
            <a:pPr eaLnBrk="1" hangingPunct="1"/>
            <a:endParaRPr lang="en-GB" altLang="ko-KR" i="1" dirty="0">
              <a:ea typeface="굴림" pitchFamily="50" charset="-127"/>
            </a:endParaRPr>
          </a:p>
          <a:p>
            <a:pPr marL="0" indent="0" eaLnBrk="1" hangingPunct="1">
              <a:buNone/>
            </a:pPr>
            <a:r>
              <a:rPr lang="en-GB" altLang="ko-KR" dirty="0">
                <a:ea typeface="굴림" pitchFamily="50" charset="-127"/>
              </a:rPr>
              <a:t>(Mitch </a:t>
            </a:r>
            <a:r>
              <a:rPr lang="en-GB" altLang="ko-KR" dirty="0" err="1">
                <a:ea typeface="굴림" pitchFamily="50" charset="-127"/>
              </a:rPr>
              <a:t>Kapor</a:t>
            </a:r>
            <a:r>
              <a:rPr lang="en-GB" altLang="ko-KR" dirty="0">
                <a:ea typeface="굴림" pitchFamily="50" charset="-127"/>
              </a:rPr>
              <a:t> in T. </a:t>
            </a:r>
            <a:r>
              <a:rPr lang="en-GB" altLang="ko-KR" dirty="0" err="1">
                <a:ea typeface="굴림" pitchFamily="50" charset="-127"/>
              </a:rPr>
              <a:t>Winograd</a:t>
            </a:r>
            <a:r>
              <a:rPr lang="en-GB" altLang="ko-KR" i="1" dirty="0">
                <a:ea typeface="굴림" pitchFamily="50" charset="-127"/>
              </a:rPr>
              <a:t> Bringing design to Software </a:t>
            </a:r>
            <a:r>
              <a:rPr lang="en-GB" altLang="ko-KR" dirty="0">
                <a:ea typeface="굴림" pitchFamily="50" charset="-127"/>
              </a:rPr>
              <a:t>(1996), p.1)</a:t>
            </a:r>
            <a:br>
              <a:rPr lang="en-GB" altLang="ko-KR" dirty="0">
                <a:ea typeface="굴림" pitchFamily="50" charset="-127"/>
              </a:rPr>
            </a:br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611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4302</TotalTime>
  <Words>629</Words>
  <Application>Microsoft Office PowerPoint</Application>
  <PresentationFormat>화면 슬라이드 쇼(4:3)</PresentationFormat>
  <Paragraphs>141</Paragraphs>
  <Slides>21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굴림</vt:lpstr>
      <vt:lpstr>Arial</vt:lpstr>
      <vt:lpstr>Times New Roman</vt:lpstr>
      <vt:lpstr>Wingdings</vt:lpstr>
      <vt:lpstr>기본 디자인</vt:lpstr>
      <vt:lpstr>Introduction</vt:lpstr>
      <vt:lpstr>Topics</vt:lpstr>
      <vt:lpstr>Human Performance Model</vt:lpstr>
      <vt:lpstr>UX vs UI</vt:lpstr>
      <vt:lpstr>UX</vt:lpstr>
      <vt:lpstr>UX &gt; UI View</vt:lpstr>
      <vt:lpstr>UX over time with periods of use and non-use </vt:lpstr>
      <vt:lpstr>Time spans of user experience </vt:lpstr>
      <vt:lpstr>Design</vt:lpstr>
      <vt:lpstr>Design</vt:lpstr>
      <vt:lpstr>UX Design</vt:lpstr>
      <vt:lpstr>What is UX design about?</vt:lpstr>
      <vt:lpstr>UX Design</vt:lpstr>
      <vt:lpstr>Benefits of making UX better</vt:lpstr>
      <vt:lpstr>History of UX Design</vt:lpstr>
      <vt:lpstr>History of UX Design</vt:lpstr>
      <vt:lpstr>Future??</vt:lpstr>
      <vt:lpstr>Airline reservation-INTERPARK</vt:lpstr>
      <vt:lpstr>Airline reservation-Flight Penguin </vt:lpstr>
      <vt:lpstr>Airline reservation-Flight Penguin </vt:lpstr>
      <vt:lpstr>UX Design Goals</vt:lpstr>
    </vt:vector>
  </TitlesOfParts>
  <Company>Korea Uni...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생활속의 정보기술</dc:title>
  <dc:creator>mismdh</dc:creator>
  <cp:lastModifiedBy>아빠</cp:lastModifiedBy>
  <cp:revision>213</cp:revision>
  <dcterms:created xsi:type="dcterms:W3CDTF">2006-03-07T02:44:08Z</dcterms:created>
  <dcterms:modified xsi:type="dcterms:W3CDTF">2022-09-05T14:20:31Z</dcterms:modified>
</cp:coreProperties>
</file>